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05" r:id="rId5"/>
    <p:sldId id="306" r:id="rId6"/>
    <p:sldId id="312" r:id="rId7"/>
    <p:sldId id="317" r:id="rId8"/>
    <p:sldId id="318" r:id="rId9"/>
    <p:sldId id="319" r:id="rId10"/>
    <p:sldId id="320" r:id="rId11"/>
    <p:sldId id="321" r:id="rId12"/>
    <p:sldId id="322" r:id="rId13"/>
    <p:sldId id="323" r:id="rId14"/>
    <p:sldId id="338" r:id="rId15"/>
    <p:sldId id="324" r:id="rId16"/>
    <p:sldId id="325" r:id="rId17"/>
    <p:sldId id="326" r:id="rId18"/>
    <p:sldId id="327" r:id="rId19"/>
    <p:sldId id="328" r:id="rId20"/>
    <p:sldId id="329" r:id="rId21"/>
    <p:sldId id="330" r:id="rId22"/>
    <p:sldId id="331" r:id="rId23"/>
    <p:sldId id="332" r:id="rId24"/>
    <p:sldId id="333" r:id="rId25"/>
    <p:sldId id="336" r:id="rId26"/>
    <p:sldId id="334" r:id="rId27"/>
    <p:sldId id="335" r:id="rId28"/>
    <p:sldId id="337" r:id="rId29"/>
    <p:sldId id="31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p:cViewPr varScale="1">
        <p:scale>
          <a:sx n="81" d="100"/>
          <a:sy n="81" d="100"/>
        </p:scale>
        <p:origin x="754"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5/22/2024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5/22/2024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 Id="rId4" Type="http://schemas.openxmlformats.org/officeDocument/2006/relationships/image" Target="../media/image24.tmp"/></Relationships>
</file>

<file path=ppt/slides/_rels/slide1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6.xml"/><Relationship Id="rId5" Type="http://schemas.openxmlformats.org/officeDocument/2006/relationships/image" Target="../media/image29.tmp"/><Relationship Id="rId4" Type="http://schemas.openxmlformats.org/officeDocument/2006/relationships/image" Target="../media/image28.tmp"/></Relationships>
</file>

<file path=ppt/slides/_rels/slide16.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6.xml"/><Relationship Id="rId5" Type="http://schemas.openxmlformats.org/officeDocument/2006/relationships/image" Target="../media/image33.tmp"/><Relationship Id="rId4" Type="http://schemas.openxmlformats.org/officeDocument/2006/relationships/image" Target="../media/image32.tmp"/></Relationships>
</file>

<file path=ppt/slides/_rels/slide17.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C09877-F4ED-4CE4-C7AE-8DF0345E08A2}"/>
              </a:ext>
            </a:extLst>
          </p:cNvPr>
          <p:cNvSpPr>
            <a:spLocks noGrp="1"/>
          </p:cNvSpPr>
          <p:nvPr>
            <p:ph type="ctrTitle"/>
          </p:nvPr>
        </p:nvSpPr>
        <p:spPr/>
        <p:txBody>
          <a:bodyPr/>
          <a:lstStyle/>
          <a:p>
            <a:r>
              <a:rPr lang="en-IN" dirty="0"/>
              <a:t>Airline Customer Satisfaction Analysis</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a:xfrm>
            <a:off x="228600" y="305135"/>
            <a:ext cx="10515600" cy="957607"/>
          </a:xfrm>
        </p:spPr>
        <p:txBody>
          <a:bodyPr/>
          <a:lstStyle/>
          <a:p>
            <a:r>
              <a:rPr lang="en-US" dirty="0"/>
              <a:t>Changing the column names into right form :</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10</a:t>
            </a:fld>
            <a:endParaRPr lang="en-US" dirty="0"/>
          </a:p>
        </p:txBody>
      </p:sp>
      <p:pic>
        <p:nvPicPr>
          <p:cNvPr id="6" name="Content Placeholder 5">
            <a:extLst>
              <a:ext uri="{FF2B5EF4-FFF2-40B4-BE49-F238E27FC236}">
                <a16:creationId xmlns:a16="http://schemas.microsoft.com/office/drawing/2014/main" id="{61724C8B-EE87-B4F4-CFF0-9F92D2EE4FFB}"/>
              </a:ext>
            </a:extLst>
          </p:cNvPr>
          <p:cNvPicPr>
            <a:picLocks noGrp="1" noChangeAspect="1"/>
          </p:cNvPicPr>
          <p:nvPr>
            <p:ph idx="1"/>
          </p:nvPr>
        </p:nvPicPr>
        <p:blipFill rotWithShape="1">
          <a:blip r:embed="rId2"/>
          <a:srcRect t="21380"/>
          <a:stretch/>
        </p:blipFill>
        <p:spPr>
          <a:xfrm>
            <a:off x="951453" y="1262742"/>
            <a:ext cx="10046036" cy="5093608"/>
          </a:xfrm>
        </p:spPr>
      </p:pic>
    </p:spTree>
    <p:extLst>
      <p:ext uri="{BB962C8B-B14F-4D97-AF65-F5344CB8AC3E}">
        <p14:creationId xmlns:p14="http://schemas.microsoft.com/office/powerpoint/2010/main" val="186341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389B3-8B5D-009D-E3E2-A725B963B45A}"/>
              </a:ext>
            </a:extLst>
          </p:cNvPr>
          <p:cNvSpPr>
            <a:spLocks noGrp="1"/>
          </p:cNvSpPr>
          <p:nvPr>
            <p:ph type="title"/>
          </p:nvPr>
        </p:nvSpPr>
        <p:spPr>
          <a:xfrm>
            <a:off x="-1197990" y="274320"/>
            <a:ext cx="10515600" cy="1325880"/>
          </a:xfrm>
        </p:spPr>
        <p:txBody>
          <a:bodyPr/>
          <a:lstStyle/>
          <a:p>
            <a:r>
              <a:rPr lang="en-IN" dirty="0"/>
              <a:t>Checking for missing values:</a:t>
            </a:r>
            <a:br>
              <a:rPr lang="en-IN" dirty="0"/>
            </a:br>
            <a:endParaRPr lang="en-IN" dirty="0"/>
          </a:p>
        </p:txBody>
      </p:sp>
      <p:pic>
        <p:nvPicPr>
          <p:cNvPr id="7" name="Content Placeholder 6">
            <a:extLst>
              <a:ext uri="{FF2B5EF4-FFF2-40B4-BE49-F238E27FC236}">
                <a16:creationId xmlns:a16="http://schemas.microsoft.com/office/drawing/2014/main" id="{C9F2A595-1271-320D-5BB1-8D8C86D9E533}"/>
              </a:ext>
            </a:extLst>
          </p:cNvPr>
          <p:cNvPicPr>
            <a:picLocks noGrp="1" noChangeAspect="1"/>
          </p:cNvPicPr>
          <p:nvPr>
            <p:ph idx="1"/>
          </p:nvPr>
        </p:nvPicPr>
        <p:blipFill rotWithShape="1">
          <a:blip r:embed="rId2"/>
          <a:srcRect t="25000" b="13557"/>
          <a:stretch/>
        </p:blipFill>
        <p:spPr>
          <a:xfrm>
            <a:off x="1263192" y="1696825"/>
            <a:ext cx="9455084" cy="3855563"/>
          </a:xfrm>
        </p:spPr>
      </p:pic>
      <p:sp>
        <p:nvSpPr>
          <p:cNvPr id="4" name="Footer Placeholder 3">
            <a:extLst>
              <a:ext uri="{FF2B5EF4-FFF2-40B4-BE49-F238E27FC236}">
                <a16:creationId xmlns:a16="http://schemas.microsoft.com/office/drawing/2014/main" id="{5689379E-20CE-F7F2-7FA8-8C7024E58BA9}"/>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EC2E87C-3BCD-4E63-3DC0-CB3700BEFF58}"/>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85214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a:xfrm>
            <a:off x="-914400" y="182245"/>
            <a:ext cx="10515600" cy="1325880"/>
          </a:xfrm>
        </p:spPr>
        <p:txBody>
          <a:bodyPr/>
          <a:lstStyle/>
          <a:p>
            <a:r>
              <a:rPr lang="en-US" dirty="0"/>
              <a:t>Deleting the missing value rows:</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12</a:t>
            </a:fld>
            <a:endParaRPr lang="en-US" dirty="0"/>
          </a:p>
        </p:txBody>
      </p:sp>
      <p:pic>
        <p:nvPicPr>
          <p:cNvPr id="6" name="Content Placeholder 5">
            <a:extLst>
              <a:ext uri="{FF2B5EF4-FFF2-40B4-BE49-F238E27FC236}">
                <a16:creationId xmlns:a16="http://schemas.microsoft.com/office/drawing/2014/main" id="{3A4D3AFF-B268-8760-F9B9-7CAE8211ED6D}"/>
              </a:ext>
            </a:extLst>
          </p:cNvPr>
          <p:cNvPicPr>
            <a:picLocks noGrp="1" noChangeAspect="1"/>
          </p:cNvPicPr>
          <p:nvPr>
            <p:ph idx="1"/>
          </p:nvPr>
        </p:nvPicPr>
        <p:blipFill rotWithShape="1">
          <a:blip r:embed="rId2"/>
          <a:srcRect t="20876" b="14794"/>
          <a:stretch/>
        </p:blipFill>
        <p:spPr>
          <a:xfrm>
            <a:off x="1272619" y="1659118"/>
            <a:ext cx="9596485" cy="4044098"/>
          </a:xfrm>
        </p:spPr>
      </p:pic>
    </p:spTree>
    <p:extLst>
      <p:ext uri="{BB962C8B-B14F-4D97-AF65-F5344CB8AC3E}">
        <p14:creationId xmlns:p14="http://schemas.microsoft.com/office/powerpoint/2010/main" val="488837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a:xfrm>
            <a:off x="-1254551" y="136525"/>
            <a:ext cx="7561083" cy="529993"/>
          </a:xfrm>
        </p:spPr>
        <p:txBody>
          <a:bodyPr>
            <a:normAutofit fontScale="90000"/>
          </a:bodyPr>
          <a:lstStyle/>
          <a:p>
            <a:r>
              <a:rPr lang="en-US" dirty="0"/>
              <a:t>Continuous columns:</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13</a:t>
            </a:fld>
            <a:endParaRPr lang="en-US" dirty="0"/>
          </a:p>
        </p:txBody>
      </p:sp>
      <p:pic>
        <p:nvPicPr>
          <p:cNvPr id="6" name="Content Placeholder 5">
            <a:extLst>
              <a:ext uri="{FF2B5EF4-FFF2-40B4-BE49-F238E27FC236}">
                <a16:creationId xmlns:a16="http://schemas.microsoft.com/office/drawing/2014/main" id="{C073671A-8F82-58C6-97AA-83DFF23E182C}"/>
              </a:ext>
            </a:extLst>
          </p:cNvPr>
          <p:cNvPicPr>
            <a:picLocks noGrp="1" noChangeAspect="1"/>
          </p:cNvPicPr>
          <p:nvPr>
            <p:ph idx="1"/>
          </p:nvPr>
        </p:nvPicPr>
        <p:blipFill rotWithShape="1">
          <a:blip r:embed="rId2"/>
          <a:srcRect t="34969" r="28969" b="36031"/>
          <a:stretch/>
        </p:blipFill>
        <p:spPr>
          <a:xfrm>
            <a:off x="4396796" y="666518"/>
            <a:ext cx="6803056" cy="1325880"/>
          </a:xfrm>
        </p:spPr>
      </p:pic>
      <p:pic>
        <p:nvPicPr>
          <p:cNvPr id="9" name="Picture 8">
            <a:extLst>
              <a:ext uri="{FF2B5EF4-FFF2-40B4-BE49-F238E27FC236}">
                <a16:creationId xmlns:a16="http://schemas.microsoft.com/office/drawing/2014/main" id="{52762FF5-96AB-EAA2-34FA-3DB0F4BC7C6A}"/>
              </a:ext>
            </a:extLst>
          </p:cNvPr>
          <p:cNvPicPr>
            <a:picLocks noChangeAspect="1"/>
          </p:cNvPicPr>
          <p:nvPr/>
        </p:nvPicPr>
        <p:blipFill rotWithShape="1">
          <a:blip r:embed="rId3"/>
          <a:srcRect l="2939" t="47439" r="40386" b="37556"/>
          <a:stretch/>
        </p:blipFill>
        <p:spPr>
          <a:xfrm>
            <a:off x="4343400" y="2390447"/>
            <a:ext cx="6909848" cy="980388"/>
          </a:xfrm>
          <a:prstGeom prst="rect">
            <a:avLst/>
          </a:prstGeom>
        </p:spPr>
      </p:pic>
      <p:sp>
        <p:nvSpPr>
          <p:cNvPr id="10" name="TextBox 9">
            <a:extLst>
              <a:ext uri="{FF2B5EF4-FFF2-40B4-BE49-F238E27FC236}">
                <a16:creationId xmlns:a16="http://schemas.microsoft.com/office/drawing/2014/main" id="{526C057B-C58A-1354-4001-77B7813F1617}"/>
              </a:ext>
            </a:extLst>
          </p:cNvPr>
          <p:cNvSpPr txBox="1"/>
          <p:nvPr/>
        </p:nvSpPr>
        <p:spPr>
          <a:xfrm>
            <a:off x="641022" y="2128837"/>
            <a:ext cx="4449452" cy="523220"/>
          </a:xfrm>
          <a:prstGeom prst="rect">
            <a:avLst/>
          </a:prstGeom>
          <a:noFill/>
        </p:spPr>
        <p:txBody>
          <a:bodyPr wrap="square" rtlCol="0">
            <a:spAutoFit/>
          </a:bodyPr>
          <a:lstStyle/>
          <a:p>
            <a:r>
              <a:rPr lang="en-IN" sz="2800" dirty="0">
                <a:latin typeface="+mj-lt"/>
              </a:rPr>
              <a:t>Categorical Columns:</a:t>
            </a:r>
          </a:p>
        </p:txBody>
      </p:sp>
      <p:sp>
        <p:nvSpPr>
          <p:cNvPr id="11" name="TextBox 10">
            <a:extLst>
              <a:ext uri="{FF2B5EF4-FFF2-40B4-BE49-F238E27FC236}">
                <a16:creationId xmlns:a16="http://schemas.microsoft.com/office/drawing/2014/main" id="{61D3509D-75F7-7F5B-8C7F-85C9B78243AC}"/>
              </a:ext>
            </a:extLst>
          </p:cNvPr>
          <p:cNvSpPr txBox="1"/>
          <p:nvPr/>
        </p:nvSpPr>
        <p:spPr>
          <a:xfrm>
            <a:off x="1121790" y="3714161"/>
            <a:ext cx="3365369" cy="584775"/>
          </a:xfrm>
          <a:prstGeom prst="rect">
            <a:avLst/>
          </a:prstGeom>
          <a:noFill/>
        </p:spPr>
        <p:txBody>
          <a:bodyPr wrap="square" rtlCol="0">
            <a:spAutoFit/>
          </a:bodyPr>
          <a:lstStyle/>
          <a:p>
            <a:r>
              <a:rPr lang="en-IN" sz="3200" b="1" dirty="0"/>
              <a:t>Heat Map :</a:t>
            </a:r>
          </a:p>
        </p:txBody>
      </p:sp>
      <p:pic>
        <p:nvPicPr>
          <p:cNvPr id="13" name="Picture 12">
            <a:extLst>
              <a:ext uri="{FF2B5EF4-FFF2-40B4-BE49-F238E27FC236}">
                <a16:creationId xmlns:a16="http://schemas.microsoft.com/office/drawing/2014/main" id="{74F5F2C9-E3B6-5D0A-E67C-AA4D5DA28975}"/>
              </a:ext>
            </a:extLst>
          </p:cNvPr>
          <p:cNvPicPr>
            <a:picLocks noChangeAspect="1"/>
          </p:cNvPicPr>
          <p:nvPr/>
        </p:nvPicPr>
        <p:blipFill rotWithShape="1">
          <a:blip r:embed="rId4"/>
          <a:srcRect t="34105" r="50000" b="25004"/>
          <a:stretch/>
        </p:blipFill>
        <p:spPr>
          <a:xfrm>
            <a:off x="3525625" y="3714161"/>
            <a:ext cx="6096000" cy="2671747"/>
          </a:xfrm>
          <a:prstGeom prst="rect">
            <a:avLst/>
          </a:prstGeom>
        </p:spPr>
      </p:pic>
    </p:spTree>
    <p:extLst>
      <p:ext uri="{BB962C8B-B14F-4D97-AF65-F5344CB8AC3E}">
        <p14:creationId xmlns:p14="http://schemas.microsoft.com/office/powerpoint/2010/main" val="3112068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normAutofit/>
          </a:bodyPr>
          <a:lstStyle/>
          <a:p>
            <a:r>
              <a:rPr lang="en-US" sz="2400" dirty="0">
                <a:latin typeface="+mn-lt"/>
              </a:rPr>
              <a:t>Creating heatmap for all continuous columns to find the correlation between them as, a result there is no much correlation between the columns</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14</a:t>
            </a:fld>
            <a:endParaRPr lang="en-US" dirty="0"/>
          </a:p>
        </p:txBody>
      </p:sp>
      <p:pic>
        <p:nvPicPr>
          <p:cNvPr id="6" name="Content Placeholder 5">
            <a:extLst>
              <a:ext uri="{FF2B5EF4-FFF2-40B4-BE49-F238E27FC236}">
                <a16:creationId xmlns:a16="http://schemas.microsoft.com/office/drawing/2014/main" id="{7A41E167-5A15-8A9C-2D74-43EDF1A4A3CD}"/>
              </a:ext>
            </a:extLst>
          </p:cNvPr>
          <p:cNvPicPr>
            <a:picLocks noGrp="1" noChangeAspect="1"/>
          </p:cNvPicPr>
          <p:nvPr>
            <p:ph idx="1"/>
          </p:nvPr>
        </p:nvPicPr>
        <p:blipFill rotWithShape="1">
          <a:blip r:embed="rId2"/>
          <a:srcRect t="13247"/>
          <a:stretch/>
        </p:blipFill>
        <p:spPr>
          <a:xfrm>
            <a:off x="1830280" y="2205872"/>
            <a:ext cx="8531440" cy="3966328"/>
          </a:xfrm>
        </p:spPr>
      </p:pic>
    </p:spTree>
    <p:extLst>
      <p:ext uri="{BB962C8B-B14F-4D97-AF65-F5344CB8AC3E}">
        <p14:creationId xmlns:p14="http://schemas.microsoft.com/office/powerpoint/2010/main" val="3034532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a:xfrm>
            <a:off x="838200" y="380999"/>
            <a:ext cx="5257800" cy="825632"/>
          </a:xfrm>
        </p:spPr>
        <p:txBody>
          <a:bodyPr/>
          <a:lstStyle/>
          <a:p>
            <a:r>
              <a:rPr lang="en-US" dirty="0"/>
              <a:t>Bar Plot:</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9" name="Content Placeholder 8">
            <a:extLst>
              <a:ext uri="{FF2B5EF4-FFF2-40B4-BE49-F238E27FC236}">
                <a16:creationId xmlns:a16="http://schemas.microsoft.com/office/drawing/2014/main" id="{C519CDA8-9E5E-8D46-4256-C9DFADB036C2}"/>
              </a:ext>
            </a:extLst>
          </p:cNvPr>
          <p:cNvPicPr>
            <a:picLocks noGrp="1" noChangeAspect="1"/>
          </p:cNvPicPr>
          <p:nvPr>
            <p:ph idx="1"/>
          </p:nvPr>
        </p:nvPicPr>
        <p:blipFill rotWithShape="1">
          <a:blip r:embed="rId2"/>
          <a:srcRect t="28093" r="63333" b="24279"/>
          <a:stretch/>
        </p:blipFill>
        <p:spPr>
          <a:xfrm>
            <a:off x="1439160" y="1139317"/>
            <a:ext cx="4427456" cy="2177592"/>
          </a:xfrm>
        </p:spPr>
      </p:pic>
      <p:pic>
        <p:nvPicPr>
          <p:cNvPr id="11" name="Picture 10">
            <a:extLst>
              <a:ext uri="{FF2B5EF4-FFF2-40B4-BE49-F238E27FC236}">
                <a16:creationId xmlns:a16="http://schemas.microsoft.com/office/drawing/2014/main" id="{FED21DE1-F530-A7DA-98DB-1A8CC5BBF112}"/>
              </a:ext>
            </a:extLst>
          </p:cNvPr>
          <p:cNvPicPr>
            <a:picLocks noChangeAspect="1"/>
          </p:cNvPicPr>
          <p:nvPr/>
        </p:nvPicPr>
        <p:blipFill rotWithShape="1">
          <a:blip r:embed="rId3"/>
          <a:srcRect l="4948" t="30806" r="38222" b="3349"/>
          <a:stretch/>
        </p:blipFill>
        <p:spPr>
          <a:xfrm>
            <a:off x="6436527" y="79832"/>
            <a:ext cx="5514681" cy="3349168"/>
          </a:xfrm>
          <a:prstGeom prst="rect">
            <a:avLst/>
          </a:prstGeom>
        </p:spPr>
      </p:pic>
      <p:pic>
        <p:nvPicPr>
          <p:cNvPr id="13" name="Picture 12">
            <a:extLst>
              <a:ext uri="{FF2B5EF4-FFF2-40B4-BE49-F238E27FC236}">
                <a16:creationId xmlns:a16="http://schemas.microsoft.com/office/drawing/2014/main" id="{FB425E55-9E42-9924-E22B-4903F3BE02CC}"/>
              </a:ext>
            </a:extLst>
          </p:cNvPr>
          <p:cNvPicPr>
            <a:picLocks noChangeAspect="1"/>
          </p:cNvPicPr>
          <p:nvPr/>
        </p:nvPicPr>
        <p:blipFill rotWithShape="1">
          <a:blip r:embed="rId4"/>
          <a:srcRect l="5104" t="30558" r="42416" b="3350"/>
          <a:stretch/>
        </p:blipFill>
        <p:spPr>
          <a:xfrm>
            <a:off x="91911" y="3541092"/>
            <a:ext cx="5762921" cy="3196472"/>
          </a:xfrm>
          <a:prstGeom prst="rect">
            <a:avLst/>
          </a:prstGeom>
        </p:spPr>
      </p:pic>
      <p:pic>
        <p:nvPicPr>
          <p:cNvPr id="15" name="Picture 14">
            <a:extLst>
              <a:ext uri="{FF2B5EF4-FFF2-40B4-BE49-F238E27FC236}">
                <a16:creationId xmlns:a16="http://schemas.microsoft.com/office/drawing/2014/main" id="{BBA3407F-53A3-2A3D-3D29-20936A1A60DD}"/>
              </a:ext>
            </a:extLst>
          </p:cNvPr>
          <p:cNvPicPr>
            <a:picLocks noChangeAspect="1"/>
          </p:cNvPicPr>
          <p:nvPr/>
        </p:nvPicPr>
        <p:blipFill rotWithShape="1">
          <a:blip r:embed="rId5"/>
          <a:srcRect l="5490" t="32578" r="38850" b="6911"/>
          <a:stretch/>
        </p:blipFill>
        <p:spPr>
          <a:xfrm>
            <a:off x="6096000" y="3748711"/>
            <a:ext cx="6127423" cy="2927350"/>
          </a:xfrm>
          <a:prstGeom prst="rect">
            <a:avLst/>
          </a:prstGeom>
        </p:spPr>
      </p:pic>
    </p:spTree>
    <p:extLst>
      <p:ext uri="{BB962C8B-B14F-4D97-AF65-F5344CB8AC3E}">
        <p14:creationId xmlns:p14="http://schemas.microsoft.com/office/powerpoint/2010/main" val="419585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16</a:t>
            </a:fld>
            <a:endParaRPr lang="en-US" dirty="0"/>
          </a:p>
        </p:txBody>
      </p:sp>
      <p:pic>
        <p:nvPicPr>
          <p:cNvPr id="6" name="Content Placeholder 5">
            <a:extLst>
              <a:ext uri="{FF2B5EF4-FFF2-40B4-BE49-F238E27FC236}">
                <a16:creationId xmlns:a16="http://schemas.microsoft.com/office/drawing/2014/main" id="{AA4E34A6-3ABD-74FA-91E2-914DEAE7F6CE}"/>
              </a:ext>
            </a:extLst>
          </p:cNvPr>
          <p:cNvPicPr>
            <a:picLocks noGrp="1" noChangeAspect="1"/>
          </p:cNvPicPr>
          <p:nvPr>
            <p:ph idx="1"/>
          </p:nvPr>
        </p:nvPicPr>
        <p:blipFill rotWithShape="1">
          <a:blip r:embed="rId2"/>
          <a:srcRect l="4071" t="44381" r="38140" b="3866"/>
          <a:stretch/>
        </p:blipFill>
        <p:spPr>
          <a:xfrm>
            <a:off x="404567" y="482424"/>
            <a:ext cx="4930218" cy="2366127"/>
          </a:xfrm>
        </p:spPr>
      </p:pic>
      <p:pic>
        <p:nvPicPr>
          <p:cNvPr id="11" name="Picture 10">
            <a:extLst>
              <a:ext uri="{FF2B5EF4-FFF2-40B4-BE49-F238E27FC236}">
                <a16:creationId xmlns:a16="http://schemas.microsoft.com/office/drawing/2014/main" id="{05EEE2AC-5CAF-3A31-5D65-8D1207721225}"/>
              </a:ext>
            </a:extLst>
          </p:cNvPr>
          <p:cNvPicPr>
            <a:picLocks noChangeAspect="1"/>
          </p:cNvPicPr>
          <p:nvPr/>
        </p:nvPicPr>
        <p:blipFill rotWithShape="1">
          <a:blip r:embed="rId3"/>
          <a:srcRect l="5567" t="35175" r="38377" b="5195"/>
          <a:stretch/>
        </p:blipFill>
        <p:spPr>
          <a:xfrm>
            <a:off x="5768418" y="264184"/>
            <a:ext cx="6297105" cy="2885390"/>
          </a:xfrm>
          <a:prstGeom prst="rect">
            <a:avLst/>
          </a:prstGeom>
        </p:spPr>
      </p:pic>
      <p:pic>
        <p:nvPicPr>
          <p:cNvPr id="13" name="Picture 12">
            <a:extLst>
              <a:ext uri="{FF2B5EF4-FFF2-40B4-BE49-F238E27FC236}">
                <a16:creationId xmlns:a16="http://schemas.microsoft.com/office/drawing/2014/main" id="{62EDF275-5BCA-6698-3672-F46423CB1ABC}"/>
              </a:ext>
            </a:extLst>
          </p:cNvPr>
          <p:cNvPicPr>
            <a:picLocks noChangeAspect="1"/>
          </p:cNvPicPr>
          <p:nvPr/>
        </p:nvPicPr>
        <p:blipFill rotWithShape="1">
          <a:blip r:embed="rId4"/>
          <a:srcRect l="6263" t="30126" r="36211" b="9804"/>
          <a:stretch/>
        </p:blipFill>
        <p:spPr>
          <a:xfrm>
            <a:off x="228601" y="3423365"/>
            <a:ext cx="6096786" cy="3234008"/>
          </a:xfrm>
          <a:prstGeom prst="rect">
            <a:avLst/>
          </a:prstGeom>
        </p:spPr>
      </p:pic>
      <p:pic>
        <p:nvPicPr>
          <p:cNvPr id="15" name="Picture 14">
            <a:extLst>
              <a:ext uri="{FF2B5EF4-FFF2-40B4-BE49-F238E27FC236}">
                <a16:creationId xmlns:a16="http://schemas.microsoft.com/office/drawing/2014/main" id="{98738070-D231-5BDC-081B-9797DAFD0A0B}"/>
              </a:ext>
            </a:extLst>
          </p:cNvPr>
          <p:cNvPicPr>
            <a:picLocks noChangeAspect="1"/>
          </p:cNvPicPr>
          <p:nvPr/>
        </p:nvPicPr>
        <p:blipFill rotWithShape="1">
          <a:blip r:embed="rId5"/>
          <a:srcRect l="5242" t="28488" r="39897" b="13994"/>
          <a:stretch/>
        </p:blipFill>
        <p:spPr>
          <a:xfrm>
            <a:off x="6558291" y="3383204"/>
            <a:ext cx="5392917" cy="3210612"/>
          </a:xfrm>
          <a:prstGeom prst="rect">
            <a:avLst/>
          </a:prstGeom>
        </p:spPr>
      </p:pic>
    </p:spTree>
    <p:extLst>
      <p:ext uri="{BB962C8B-B14F-4D97-AF65-F5344CB8AC3E}">
        <p14:creationId xmlns:p14="http://schemas.microsoft.com/office/powerpoint/2010/main" val="1936225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r>
              <a:rPr lang="en-US" dirty="0"/>
              <a:t>Count in Categorical variables:</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17</a:t>
            </a:fld>
            <a:endParaRPr lang="en-US" dirty="0"/>
          </a:p>
        </p:txBody>
      </p:sp>
      <p:pic>
        <p:nvPicPr>
          <p:cNvPr id="6" name="Content Placeholder 5">
            <a:extLst>
              <a:ext uri="{FF2B5EF4-FFF2-40B4-BE49-F238E27FC236}">
                <a16:creationId xmlns:a16="http://schemas.microsoft.com/office/drawing/2014/main" id="{88D36ABF-5DD7-892B-8323-81C4AD203288}"/>
              </a:ext>
            </a:extLst>
          </p:cNvPr>
          <p:cNvPicPr>
            <a:picLocks noGrp="1" noChangeAspect="1"/>
          </p:cNvPicPr>
          <p:nvPr>
            <p:ph idx="1"/>
          </p:nvPr>
        </p:nvPicPr>
        <p:blipFill rotWithShape="1">
          <a:blip r:embed="rId2"/>
          <a:srcRect t="25618" r="31952" b="15412"/>
          <a:stretch/>
        </p:blipFill>
        <p:spPr>
          <a:xfrm>
            <a:off x="2848374" y="2080967"/>
            <a:ext cx="6889515" cy="3716518"/>
          </a:xfrm>
        </p:spPr>
      </p:pic>
    </p:spTree>
    <p:extLst>
      <p:ext uri="{BB962C8B-B14F-4D97-AF65-F5344CB8AC3E}">
        <p14:creationId xmlns:p14="http://schemas.microsoft.com/office/powerpoint/2010/main" val="1332757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r>
              <a:rPr lang="en-US" dirty="0"/>
              <a:t>Customer age distribution:</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18</a:t>
            </a:fld>
            <a:endParaRPr lang="en-US" dirty="0"/>
          </a:p>
        </p:txBody>
      </p:sp>
      <p:pic>
        <p:nvPicPr>
          <p:cNvPr id="9" name="Content Placeholder 8">
            <a:extLst>
              <a:ext uri="{FF2B5EF4-FFF2-40B4-BE49-F238E27FC236}">
                <a16:creationId xmlns:a16="http://schemas.microsoft.com/office/drawing/2014/main" id="{CF486808-41BA-0005-9D24-527DEBF7A6B3}"/>
              </a:ext>
            </a:extLst>
          </p:cNvPr>
          <p:cNvPicPr>
            <a:picLocks noGrp="1" noChangeAspect="1"/>
          </p:cNvPicPr>
          <p:nvPr>
            <p:ph idx="1"/>
          </p:nvPr>
        </p:nvPicPr>
        <p:blipFill rotWithShape="1">
          <a:blip r:embed="rId2"/>
          <a:srcRect l="-24972" t="25825" r="24972" b="5721"/>
          <a:stretch/>
        </p:blipFill>
        <p:spPr>
          <a:xfrm>
            <a:off x="1093508" y="1998481"/>
            <a:ext cx="9059159" cy="3403077"/>
          </a:xfrm>
        </p:spPr>
      </p:pic>
    </p:spTree>
    <p:extLst>
      <p:ext uri="{BB962C8B-B14F-4D97-AF65-F5344CB8AC3E}">
        <p14:creationId xmlns:p14="http://schemas.microsoft.com/office/powerpoint/2010/main" val="1508408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19</a:t>
            </a:fld>
            <a:endParaRPr lang="en-US" dirty="0"/>
          </a:p>
        </p:txBody>
      </p:sp>
      <p:pic>
        <p:nvPicPr>
          <p:cNvPr id="6" name="Content Placeholder 5">
            <a:extLst>
              <a:ext uri="{FF2B5EF4-FFF2-40B4-BE49-F238E27FC236}">
                <a16:creationId xmlns:a16="http://schemas.microsoft.com/office/drawing/2014/main" id="{3A6C63ED-9458-DF5E-283C-F597A3604A21}"/>
              </a:ext>
            </a:extLst>
          </p:cNvPr>
          <p:cNvPicPr>
            <a:picLocks noGrp="1" noChangeAspect="1"/>
          </p:cNvPicPr>
          <p:nvPr>
            <p:ph idx="1"/>
          </p:nvPr>
        </p:nvPicPr>
        <p:blipFill rotWithShape="1">
          <a:blip r:embed="rId2"/>
          <a:srcRect t="20645" b="9677"/>
          <a:stretch/>
        </p:blipFill>
        <p:spPr>
          <a:xfrm>
            <a:off x="1934806" y="1358071"/>
            <a:ext cx="8322388" cy="3836710"/>
          </a:xfrm>
        </p:spPr>
      </p:pic>
      <p:sp>
        <p:nvSpPr>
          <p:cNvPr id="11" name="TextBox 10">
            <a:extLst>
              <a:ext uri="{FF2B5EF4-FFF2-40B4-BE49-F238E27FC236}">
                <a16:creationId xmlns:a16="http://schemas.microsoft.com/office/drawing/2014/main" id="{B93D7EB6-9621-42B1-F2F6-9C526469B145}"/>
              </a:ext>
            </a:extLst>
          </p:cNvPr>
          <p:cNvSpPr txBox="1"/>
          <p:nvPr/>
        </p:nvSpPr>
        <p:spPr>
          <a:xfrm>
            <a:off x="2083324" y="480767"/>
            <a:ext cx="8322388" cy="1815882"/>
          </a:xfrm>
          <a:prstGeom prst="rect">
            <a:avLst/>
          </a:prstGeom>
          <a:noFill/>
        </p:spPr>
        <p:txBody>
          <a:bodyPr wrap="square" rtlCol="0">
            <a:spAutoFit/>
          </a:bodyPr>
          <a:lstStyle/>
          <a:p>
            <a:r>
              <a:rPr lang="en-IN" sz="2800" dirty="0"/>
              <a:t>Which age group is more satisfied with airline services..</a:t>
            </a:r>
          </a:p>
          <a:p>
            <a:endParaRPr lang="en-IN" sz="2800" dirty="0"/>
          </a:p>
          <a:p>
            <a:endParaRPr lang="en-IN" sz="2800" dirty="0"/>
          </a:p>
          <a:p>
            <a:endParaRPr lang="en-IN" sz="2800" dirty="0"/>
          </a:p>
        </p:txBody>
      </p:sp>
      <p:sp>
        <p:nvSpPr>
          <p:cNvPr id="12" name="TextBox 11">
            <a:extLst>
              <a:ext uri="{FF2B5EF4-FFF2-40B4-BE49-F238E27FC236}">
                <a16:creationId xmlns:a16="http://schemas.microsoft.com/office/drawing/2014/main" id="{8FCB6A0B-AE50-0FB9-3B1C-CEF4202A1060}"/>
              </a:ext>
            </a:extLst>
          </p:cNvPr>
          <p:cNvSpPr txBox="1"/>
          <p:nvPr/>
        </p:nvSpPr>
        <p:spPr>
          <a:xfrm>
            <a:off x="2205872" y="5693790"/>
            <a:ext cx="8199840" cy="830997"/>
          </a:xfrm>
          <a:prstGeom prst="rect">
            <a:avLst/>
          </a:prstGeom>
          <a:noFill/>
        </p:spPr>
        <p:txBody>
          <a:bodyPr wrap="square" rtlCol="0">
            <a:spAutoFit/>
          </a:bodyPr>
          <a:lstStyle/>
          <a:p>
            <a:r>
              <a:rPr lang="en-IN" sz="2400" dirty="0"/>
              <a:t>The conclusion ,age group of 30 to 40 are more satisfied with the airline services</a:t>
            </a:r>
          </a:p>
        </p:txBody>
      </p:sp>
    </p:spTree>
    <p:extLst>
      <p:ext uri="{BB962C8B-B14F-4D97-AF65-F5344CB8AC3E}">
        <p14:creationId xmlns:p14="http://schemas.microsoft.com/office/powerpoint/2010/main" val="2522768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1389888"/>
            <a:ext cx="8695944" cy="627448"/>
          </a:xfrm>
        </p:spPr>
        <p:txBody>
          <a:bodyPr>
            <a:normAutofit fontScale="90000"/>
          </a:bodyPr>
          <a:lstStyle/>
          <a:p>
            <a:r>
              <a:rPr lang="en-US" dirty="0"/>
              <a:t>Introduction</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2</a:t>
            </a:fld>
            <a:endParaRPr lang="en-US" dirty="0"/>
          </a:p>
        </p:txBody>
      </p:sp>
      <p:sp>
        <p:nvSpPr>
          <p:cNvPr id="7" name="Content Placeholder 6">
            <a:extLst>
              <a:ext uri="{FF2B5EF4-FFF2-40B4-BE49-F238E27FC236}">
                <a16:creationId xmlns:a16="http://schemas.microsoft.com/office/drawing/2014/main" id="{972E40E3-18F3-AC74-8F95-EDC8B5652D7A}"/>
              </a:ext>
            </a:extLst>
          </p:cNvPr>
          <p:cNvSpPr>
            <a:spLocks noGrp="1"/>
          </p:cNvSpPr>
          <p:nvPr>
            <p:ph idx="1"/>
          </p:nvPr>
        </p:nvSpPr>
        <p:spPr>
          <a:xfrm>
            <a:off x="2223516" y="2102178"/>
            <a:ext cx="7744968" cy="2780908"/>
          </a:xfrm>
        </p:spPr>
        <p:txBody>
          <a:bodyPr>
            <a:noAutofit/>
          </a:bodyPr>
          <a:lstStyle/>
          <a:p>
            <a:r>
              <a:rPr lang="en-US" sz="1600" dirty="0">
                <a:solidFill>
                  <a:schemeClr val="tx1"/>
                </a:solidFill>
              </a:rPr>
              <a:t>Customer satisfaction plays a crucial role in the success and growth of any business . Airlines strive to provide exceptional experiences to their passengers, ensuring their comfort, convenience, and overall satisfaction throughout their journey. Understanding the factors that influence customer satisfaction is vital for airlines to make informed decisions and improve their services.</a:t>
            </a:r>
          </a:p>
          <a:p>
            <a:r>
              <a:rPr lang="en-US" sz="1600" dirty="0">
                <a:solidFill>
                  <a:schemeClr val="tx1"/>
                </a:solidFill>
              </a:rPr>
              <a:t>Specifically, this notebook will focus on examining various aspects of the airline travel experience, including seat comfort, inflight services, online support, and more. By analyzing these factors, we aim to identify which aspects have the most significant impact on customer satisfaction. Furthermore, we will explore any relationships or correlations between different variables to gain a comprehensive understanding of the factors that contribute to overall satisfaction</a:t>
            </a:r>
            <a:r>
              <a:rPr lang="en-US" sz="1400" dirty="0"/>
              <a:t>.</a:t>
            </a:r>
            <a:endParaRPr lang="en-IN" sz="1400" dirty="0"/>
          </a:p>
        </p:txBody>
      </p:sp>
    </p:spTree>
    <p:extLst>
      <p:ext uri="{BB962C8B-B14F-4D97-AF65-F5344CB8AC3E}">
        <p14:creationId xmlns:p14="http://schemas.microsoft.com/office/powerpoint/2010/main" val="1732999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r>
              <a:rPr lang="en-US" dirty="0"/>
              <a:t>Rating to the online support:</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20</a:t>
            </a:fld>
            <a:endParaRPr lang="en-US" dirty="0"/>
          </a:p>
        </p:txBody>
      </p:sp>
      <p:pic>
        <p:nvPicPr>
          <p:cNvPr id="6" name="Content Placeholder 5">
            <a:extLst>
              <a:ext uri="{FF2B5EF4-FFF2-40B4-BE49-F238E27FC236}">
                <a16:creationId xmlns:a16="http://schemas.microsoft.com/office/drawing/2014/main" id="{3F46AED3-9B59-4B83-55EC-C3C5B9583305}"/>
              </a:ext>
            </a:extLst>
          </p:cNvPr>
          <p:cNvPicPr>
            <a:picLocks noGrp="1" noChangeAspect="1"/>
          </p:cNvPicPr>
          <p:nvPr>
            <p:ph idx="1"/>
          </p:nvPr>
        </p:nvPicPr>
        <p:blipFill rotWithShape="1">
          <a:blip r:embed="rId2"/>
          <a:srcRect t="26234" r="26870"/>
          <a:stretch/>
        </p:blipFill>
        <p:spPr>
          <a:xfrm>
            <a:off x="2594682" y="1885360"/>
            <a:ext cx="7002636" cy="4025245"/>
          </a:xfrm>
        </p:spPr>
      </p:pic>
    </p:spTree>
    <p:extLst>
      <p:ext uri="{BB962C8B-B14F-4D97-AF65-F5344CB8AC3E}">
        <p14:creationId xmlns:p14="http://schemas.microsoft.com/office/powerpoint/2010/main" val="51900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21</a:t>
            </a:fld>
            <a:endParaRPr lang="en-US" dirty="0"/>
          </a:p>
        </p:txBody>
      </p:sp>
      <p:pic>
        <p:nvPicPr>
          <p:cNvPr id="6" name="Content Placeholder 5">
            <a:extLst>
              <a:ext uri="{FF2B5EF4-FFF2-40B4-BE49-F238E27FC236}">
                <a16:creationId xmlns:a16="http://schemas.microsoft.com/office/drawing/2014/main" id="{AEA0E5BE-BCB9-A4DC-827F-F70A435FF5AC}"/>
              </a:ext>
            </a:extLst>
          </p:cNvPr>
          <p:cNvPicPr>
            <a:picLocks noGrp="1" noChangeAspect="1"/>
          </p:cNvPicPr>
          <p:nvPr>
            <p:ph idx="1"/>
          </p:nvPr>
        </p:nvPicPr>
        <p:blipFill rotWithShape="1">
          <a:blip r:embed="rId2"/>
          <a:srcRect t="19227" r="16594"/>
          <a:stretch/>
        </p:blipFill>
        <p:spPr>
          <a:xfrm>
            <a:off x="2286000" y="1395166"/>
            <a:ext cx="7253926" cy="3692951"/>
          </a:xfrm>
        </p:spPr>
      </p:pic>
    </p:spTree>
    <p:extLst>
      <p:ext uri="{BB962C8B-B14F-4D97-AF65-F5344CB8AC3E}">
        <p14:creationId xmlns:p14="http://schemas.microsoft.com/office/powerpoint/2010/main" val="3822000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22</a:t>
            </a:fld>
            <a:endParaRPr lang="en-US" dirty="0"/>
          </a:p>
        </p:txBody>
      </p:sp>
      <p:pic>
        <p:nvPicPr>
          <p:cNvPr id="6" name="Content Placeholder 5">
            <a:extLst>
              <a:ext uri="{FF2B5EF4-FFF2-40B4-BE49-F238E27FC236}">
                <a16:creationId xmlns:a16="http://schemas.microsoft.com/office/drawing/2014/main" id="{234819D1-5B42-6297-BAC3-AD42AF02CB8A}"/>
              </a:ext>
            </a:extLst>
          </p:cNvPr>
          <p:cNvPicPr>
            <a:picLocks noGrp="1" noChangeAspect="1"/>
          </p:cNvPicPr>
          <p:nvPr>
            <p:ph idx="1"/>
          </p:nvPr>
        </p:nvPicPr>
        <p:blipFill rotWithShape="1">
          <a:blip r:embed="rId2"/>
          <a:srcRect t="28711" r="26427"/>
          <a:stretch/>
        </p:blipFill>
        <p:spPr>
          <a:xfrm>
            <a:off x="2631559" y="593888"/>
            <a:ext cx="6276772" cy="3259318"/>
          </a:xfrm>
        </p:spPr>
      </p:pic>
      <p:sp>
        <p:nvSpPr>
          <p:cNvPr id="8" name="TextBox 7">
            <a:extLst>
              <a:ext uri="{FF2B5EF4-FFF2-40B4-BE49-F238E27FC236}">
                <a16:creationId xmlns:a16="http://schemas.microsoft.com/office/drawing/2014/main" id="{586A285C-D865-FE5C-7EF3-99722C49D326}"/>
              </a:ext>
            </a:extLst>
          </p:cNvPr>
          <p:cNvSpPr txBox="1"/>
          <p:nvPr/>
        </p:nvSpPr>
        <p:spPr>
          <a:xfrm>
            <a:off x="2375555" y="4769963"/>
            <a:ext cx="6832453" cy="646331"/>
          </a:xfrm>
          <a:prstGeom prst="rect">
            <a:avLst/>
          </a:prstGeom>
          <a:noFill/>
        </p:spPr>
        <p:txBody>
          <a:bodyPr wrap="square" rtlCol="0">
            <a:spAutoFit/>
          </a:bodyPr>
          <a:lstStyle/>
          <a:p>
            <a:r>
              <a:rPr lang="en-IN" dirty="0"/>
              <a:t>Hence, Arrival in minutes and departure delay in minutes both are linearly dependent. If it is arrived lately, then departure  will be delayed</a:t>
            </a:r>
          </a:p>
        </p:txBody>
      </p:sp>
    </p:spTree>
    <p:extLst>
      <p:ext uri="{BB962C8B-B14F-4D97-AF65-F5344CB8AC3E}">
        <p14:creationId xmlns:p14="http://schemas.microsoft.com/office/powerpoint/2010/main" val="1981309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23</a:t>
            </a:fld>
            <a:endParaRPr lang="en-US" dirty="0"/>
          </a:p>
        </p:txBody>
      </p:sp>
      <p:pic>
        <p:nvPicPr>
          <p:cNvPr id="6" name="Content Placeholder 5">
            <a:extLst>
              <a:ext uri="{FF2B5EF4-FFF2-40B4-BE49-F238E27FC236}">
                <a16:creationId xmlns:a16="http://schemas.microsoft.com/office/drawing/2014/main" id="{3FCD595A-247C-1631-E4AF-AAFB8960ED07}"/>
              </a:ext>
            </a:extLst>
          </p:cNvPr>
          <p:cNvPicPr>
            <a:picLocks noGrp="1" noChangeAspect="1"/>
          </p:cNvPicPr>
          <p:nvPr>
            <p:ph idx="1"/>
          </p:nvPr>
        </p:nvPicPr>
        <p:blipFill rotWithShape="1">
          <a:blip r:embed="rId2"/>
          <a:srcRect t="25825" r="22671"/>
          <a:stretch/>
        </p:blipFill>
        <p:spPr>
          <a:xfrm>
            <a:off x="1074421" y="1461154"/>
            <a:ext cx="6825242" cy="3773786"/>
          </a:xfrm>
        </p:spPr>
      </p:pic>
    </p:spTree>
    <p:extLst>
      <p:ext uri="{BB962C8B-B14F-4D97-AF65-F5344CB8AC3E}">
        <p14:creationId xmlns:p14="http://schemas.microsoft.com/office/powerpoint/2010/main" val="2002683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24</a:t>
            </a:fld>
            <a:endParaRPr lang="en-US" dirty="0"/>
          </a:p>
        </p:txBody>
      </p:sp>
      <p:pic>
        <p:nvPicPr>
          <p:cNvPr id="6" name="Content Placeholder 5">
            <a:extLst>
              <a:ext uri="{FF2B5EF4-FFF2-40B4-BE49-F238E27FC236}">
                <a16:creationId xmlns:a16="http://schemas.microsoft.com/office/drawing/2014/main" id="{D68A8A94-A220-7CC6-3ECB-DCCECAE7695F}"/>
              </a:ext>
            </a:extLst>
          </p:cNvPr>
          <p:cNvPicPr>
            <a:picLocks noGrp="1" noChangeAspect="1"/>
          </p:cNvPicPr>
          <p:nvPr>
            <p:ph idx="1"/>
          </p:nvPr>
        </p:nvPicPr>
        <p:blipFill rotWithShape="1">
          <a:blip r:embed="rId2"/>
          <a:srcRect t="21289" b="3866"/>
          <a:stretch/>
        </p:blipFill>
        <p:spPr>
          <a:xfrm>
            <a:off x="1283524" y="810706"/>
            <a:ext cx="8614619" cy="4911364"/>
          </a:xfrm>
        </p:spPr>
      </p:pic>
    </p:spTree>
    <p:extLst>
      <p:ext uri="{BB962C8B-B14F-4D97-AF65-F5344CB8AC3E}">
        <p14:creationId xmlns:p14="http://schemas.microsoft.com/office/powerpoint/2010/main" val="3179382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a:xfrm>
            <a:off x="838200" y="380999"/>
            <a:ext cx="4384249" cy="1325880"/>
          </a:xfrm>
        </p:spPr>
        <p:txBody>
          <a:bodyPr/>
          <a:lstStyle/>
          <a:p>
            <a:r>
              <a:rPr lang="en-US" dirty="0"/>
              <a:t>Conclusion:</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25</a:t>
            </a:fld>
            <a:endParaRPr lang="en-US" dirty="0"/>
          </a:p>
        </p:txBody>
      </p:sp>
      <p:sp>
        <p:nvSpPr>
          <p:cNvPr id="7" name="Content Placeholder 6">
            <a:extLst>
              <a:ext uri="{FF2B5EF4-FFF2-40B4-BE49-F238E27FC236}">
                <a16:creationId xmlns:a16="http://schemas.microsoft.com/office/drawing/2014/main" id="{6BD89E12-FD30-ABE7-10E2-E9ADEB08984A}"/>
              </a:ext>
            </a:extLst>
          </p:cNvPr>
          <p:cNvSpPr>
            <a:spLocks noGrp="1"/>
          </p:cNvSpPr>
          <p:nvPr>
            <p:ph idx="1"/>
          </p:nvPr>
        </p:nvSpPr>
        <p:spPr/>
        <p:txBody>
          <a:bodyPr>
            <a:normAutofit/>
          </a:bodyPr>
          <a:lstStyle/>
          <a:p>
            <a:r>
              <a:rPr lang="en-US" sz="2200" dirty="0"/>
              <a:t>More than 60% of passengers were satisfied with the luggage transportation service (rating 4-5 out of 5).</a:t>
            </a:r>
          </a:p>
          <a:p>
            <a:r>
              <a:rPr lang="en-US" sz="2200" dirty="0"/>
              <a:t>More than 50% of passengers were comfortable sitting in their seats (rated 4-5 out of 5).</a:t>
            </a:r>
          </a:p>
          <a:p>
            <a:r>
              <a:rPr lang="en-US" sz="2200" dirty="0"/>
              <a:t>There was a strong correlation (96%) between the features 'Departure delay in minutes' and 'Arrival delay in minutes' (which is quite logical and was discussed in detail above).</a:t>
            </a:r>
          </a:p>
          <a:p>
            <a:r>
              <a:rPr lang="en-US" sz="2200" dirty="0"/>
              <a:t>Most of the airline's regular customers are between the ages of 30 and 50 (averaging a little over 40). The age range for non-regular customers is slightly smaller (from 25 to 40 years old, with an average of slightly less than 30).</a:t>
            </a:r>
          </a:p>
          <a:p>
            <a:r>
              <a:rPr lang="en-US" sz="2200" dirty="0"/>
              <a:t>Customers whose flight distance is long tend to fly in business class.</a:t>
            </a:r>
          </a:p>
          <a:p>
            <a:r>
              <a:rPr lang="en-US" sz="2200" dirty="0"/>
              <a:t>The more distance an airplane passenger travels (respectively, the longer they are in flight), the more satisfied they are with in-flight entertainment and extra legroom (on average).</a:t>
            </a:r>
            <a:endParaRPr lang="en-IN" sz="2200" dirty="0"/>
          </a:p>
        </p:txBody>
      </p:sp>
    </p:spTree>
    <p:extLst>
      <p:ext uri="{BB962C8B-B14F-4D97-AF65-F5344CB8AC3E}">
        <p14:creationId xmlns:p14="http://schemas.microsoft.com/office/powerpoint/2010/main" val="3690841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p:txBody>
          <a:bodyPr/>
          <a:lstStyle/>
          <a:p>
            <a:r>
              <a:rPr lang="en-US" dirty="0"/>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p:txBody>
          <a:bodyPr/>
          <a:lstStyle/>
          <a:p>
            <a:r>
              <a:rPr lang="en-US" dirty="0"/>
              <a:t>”</a:t>
            </a:r>
          </a:p>
        </p:txBody>
      </p:sp>
      <p:sp>
        <p:nvSpPr>
          <p:cNvPr id="5" name="Title 4">
            <a:extLst>
              <a:ext uri="{FF2B5EF4-FFF2-40B4-BE49-F238E27FC236}">
                <a16:creationId xmlns:a16="http://schemas.microsoft.com/office/drawing/2014/main" id="{1E9069F9-51A3-9AB2-74B1-6B5DBA35F022}"/>
              </a:ext>
            </a:extLst>
          </p:cNvPr>
          <p:cNvSpPr>
            <a:spLocks noGrp="1"/>
          </p:cNvSpPr>
          <p:nvPr>
            <p:ph type="title"/>
          </p:nvPr>
        </p:nvSpPr>
        <p:spPr>
          <a:xfrm>
            <a:off x="1743456" y="2893483"/>
            <a:ext cx="8705088" cy="1528234"/>
          </a:xfrm>
        </p:spPr>
        <p:txBody>
          <a:bodyPr/>
          <a:lstStyle/>
          <a:p>
            <a:r>
              <a:rPr lang="en-IN" dirty="0"/>
              <a:t>Thank You</a:t>
            </a:r>
            <a:br>
              <a:rPr lang="en-IN" dirty="0"/>
            </a:br>
            <a:endParaRPr lang="en-IN" dirty="0"/>
          </a:p>
        </p:txBody>
      </p:sp>
      <p:sp>
        <p:nvSpPr>
          <p:cNvPr id="7" name="Text Placeholder 6">
            <a:extLst>
              <a:ext uri="{FF2B5EF4-FFF2-40B4-BE49-F238E27FC236}">
                <a16:creationId xmlns:a16="http://schemas.microsoft.com/office/drawing/2014/main" id="{9C8164AE-6BF7-7768-A025-DE54D67AC45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563980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r>
              <a:rPr lang="en-US" dirty="0"/>
              <a:t>Overview of the dataset:</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7" name="Content Placeholder 6">
            <a:extLst>
              <a:ext uri="{FF2B5EF4-FFF2-40B4-BE49-F238E27FC236}">
                <a16:creationId xmlns:a16="http://schemas.microsoft.com/office/drawing/2014/main" id="{6BD89E12-FD30-ABE7-10E2-E9ADEB08984A}"/>
              </a:ext>
            </a:extLst>
          </p:cNvPr>
          <p:cNvSpPr>
            <a:spLocks noGrp="1"/>
          </p:cNvSpPr>
          <p:nvPr>
            <p:ph idx="1"/>
          </p:nvPr>
        </p:nvSpPr>
        <p:spPr>
          <a:xfrm>
            <a:off x="377072" y="1600200"/>
            <a:ext cx="11205328" cy="4572000"/>
          </a:xfrm>
        </p:spPr>
        <p:txBody>
          <a:bodyPr>
            <a:noAutofit/>
          </a:bodyPr>
          <a:lstStyle/>
          <a:p>
            <a:pPr marL="0" indent="0">
              <a:buNone/>
            </a:pPr>
            <a:r>
              <a:rPr lang="en-US" sz="1700" b="1" dirty="0"/>
              <a:t>Satisfaction: </a:t>
            </a:r>
            <a:r>
              <a:rPr lang="en-US" sz="1700" dirty="0"/>
              <a:t>This column represents the customer's satisfaction level with their overall flight experience. It is a categorical variable with two possible values: "satisfied" or "neutral or dissatisfied".</a:t>
            </a:r>
          </a:p>
          <a:p>
            <a:pPr marL="0" indent="0">
              <a:buNone/>
            </a:pPr>
            <a:r>
              <a:rPr lang="en-US" sz="1700" b="1" dirty="0"/>
              <a:t>Gender: </a:t>
            </a:r>
            <a:r>
              <a:rPr lang="en-US" sz="1700" dirty="0"/>
              <a:t>This column indicates the gender of the customer. It is a categorical variable with two possible values: "Male" or "Female".</a:t>
            </a:r>
          </a:p>
          <a:p>
            <a:pPr marL="0" indent="0">
              <a:buNone/>
            </a:pPr>
            <a:r>
              <a:rPr lang="en-US" sz="1700" b="1" dirty="0"/>
              <a:t>Customer Type: </a:t>
            </a:r>
            <a:r>
              <a:rPr lang="en-US" sz="1700" dirty="0"/>
              <a:t>This column categorizes the customers based on their type. It is a categorical variable with two possible values: "Loyal Customer" or "Disloyal Customer".</a:t>
            </a:r>
          </a:p>
          <a:p>
            <a:pPr marL="0" indent="0">
              <a:buNone/>
            </a:pPr>
            <a:r>
              <a:rPr lang="en-US" sz="1700" b="1" dirty="0"/>
              <a:t>Age: </a:t>
            </a:r>
            <a:r>
              <a:rPr lang="en-US" sz="1700" dirty="0"/>
              <a:t>This column represents the age of the customer. It is a numerical variable denoted in years.</a:t>
            </a:r>
          </a:p>
          <a:p>
            <a:pPr marL="0" indent="0">
              <a:buNone/>
            </a:pPr>
            <a:r>
              <a:rPr lang="en-US" sz="1700" b="1" dirty="0"/>
              <a:t>Type of Travel: </a:t>
            </a:r>
            <a:r>
              <a:rPr lang="en-US" sz="1700" dirty="0"/>
              <a:t>This column indicates the purpose of the customer's travel. It is a categorical variable with two possible values: "Business travel" or "Personal travel".</a:t>
            </a:r>
          </a:p>
          <a:p>
            <a:pPr marL="0" indent="0">
              <a:buNone/>
            </a:pPr>
            <a:r>
              <a:rPr lang="en-US" sz="1700" b="1" dirty="0"/>
              <a:t>Class: </a:t>
            </a:r>
            <a:r>
              <a:rPr lang="en-US" sz="1700" dirty="0"/>
              <a:t>This column represents the class of service the customer availed. It is a categorical variable with three possible values: "Eco", "Eco Plus", or "Business".</a:t>
            </a:r>
          </a:p>
          <a:p>
            <a:pPr marL="0" indent="0">
              <a:buNone/>
            </a:pPr>
            <a:r>
              <a:rPr lang="en-US" sz="1700" b="1" dirty="0"/>
              <a:t>Flight Distance: </a:t>
            </a:r>
            <a:r>
              <a:rPr lang="en-US" sz="1700" dirty="0"/>
              <a:t>This column denotes the distance of the flight in miles. It is a numerical variable.</a:t>
            </a:r>
          </a:p>
          <a:p>
            <a:pPr marL="0" indent="0">
              <a:buNone/>
            </a:pPr>
            <a:r>
              <a:rPr lang="en-US" sz="1700" b="1" dirty="0"/>
              <a:t>Seat comfort: </a:t>
            </a:r>
            <a:r>
              <a:rPr lang="en-US" sz="1700" dirty="0"/>
              <a:t>This column represents the customer's satisfaction with the seat comfort. It is a numerical variable, measured on a scale from 0 to 5, where higher values indicate greater satisfaction.</a:t>
            </a:r>
          </a:p>
          <a:p>
            <a:pPr marL="0" indent="0">
              <a:buNone/>
            </a:pPr>
            <a:r>
              <a:rPr lang="en-US" sz="1700" b="1" dirty="0"/>
              <a:t>Departure/Arrival time convenient: </a:t>
            </a:r>
            <a:r>
              <a:rPr lang="en-US" sz="1700" dirty="0"/>
              <a:t>This column denotes the customer's satisfaction with the convenience of the departure and arrival times. It is a numerical variable, measured on a scale from 0 to 5, where higher values indicate greater satisfaction.</a:t>
            </a:r>
          </a:p>
          <a:p>
            <a:pPr marL="0" indent="0">
              <a:buNone/>
            </a:pPr>
            <a:endParaRPr lang="en-IN" sz="1700" dirty="0"/>
          </a:p>
        </p:txBody>
      </p:sp>
    </p:spTree>
    <p:extLst>
      <p:ext uri="{BB962C8B-B14F-4D97-AF65-F5344CB8AC3E}">
        <p14:creationId xmlns:p14="http://schemas.microsoft.com/office/powerpoint/2010/main" val="871201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
        <p:nvSpPr>
          <p:cNvPr id="7" name="Content Placeholder 6">
            <a:extLst>
              <a:ext uri="{FF2B5EF4-FFF2-40B4-BE49-F238E27FC236}">
                <a16:creationId xmlns:a16="http://schemas.microsoft.com/office/drawing/2014/main" id="{6BD89E12-FD30-ABE7-10E2-E9ADEB08984A}"/>
              </a:ext>
            </a:extLst>
          </p:cNvPr>
          <p:cNvSpPr>
            <a:spLocks noGrp="1"/>
          </p:cNvSpPr>
          <p:nvPr>
            <p:ph idx="1"/>
          </p:nvPr>
        </p:nvSpPr>
        <p:spPr>
          <a:xfrm>
            <a:off x="543612" y="666947"/>
            <a:ext cx="10972800" cy="4572000"/>
          </a:xfrm>
        </p:spPr>
        <p:txBody>
          <a:bodyPr>
            <a:noAutofit/>
          </a:bodyPr>
          <a:lstStyle/>
          <a:p>
            <a:pPr marL="0" indent="0">
              <a:buNone/>
            </a:pPr>
            <a:r>
              <a:rPr lang="en-US" sz="1700" b="1" dirty="0"/>
              <a:t>Food and drink</a:t>
            </a:r>
            <a:r>
              <a:rPr lang="en-US" sz="1700" dirty="0"/>
              <a:t>: This column represents the customer's satisfaction with the food and drink provided during the flight. It is a numerical variable, measured on a scale from 0 to 5, where higher values indicate greater satisfaction.</a:t>
            </a:r>
          </a:p>
          <a:p>
            <a:pPr marL="0" indent="0">
              <a:buNone/>
            </a:pPr>
            <a:r>
              <a:rPr lang="en-US" sz="1700" b="1" dirty="0"/>
              <a:t>Gate location: </a:t>
            </a:r>
            <a:r>
              <a:rPr lang="en-US" sz="1700" dirty="0"/>
              <a:t>This column denotes the customer's satisfaction with the gate location. It is a numerical variable, measured on a scale from 0 to 5, where higher values indicate greater satisfaction.</a:t>
            </a:r>
          </a:p>
          <a:p>
            <a:pPr marL="0" indent="0">
              <a:buNone/>
            </a:pPr>
            <a:r>
              <a:rPr lang="en-US" sz="1700" b="1" dirty="0"/>
              <a:t>Inflight wifi service: </a:t>
            </a:r>
            <a:r>
              <a:rPr lang="en-US" sz="1700" dirty="0"/>
              <a:t>This column represents the customer's satisfaction with the inflight wifi service. It is a numerical variable, measured on a scale from 0 to 5, where higher values indicate greater satisfaction.</a:t>
            </a:r>
          </a:p>
          <a:p>
            <a:pPr marL="0" indent="0">
              <a:buNone/>
            </a:pPr>
            <a:r>
              <a:rPr lang="en-US" sz="1700" b="1" dirty="0"/>
              <a:t>Inflight entertainment</a:t>
            </a:r>
            <a:r>
              <a:rPr lang="en-US" sz="1700" dirty="0"/>
              <a:t>: This column denotes the customer's satisfaction with the inflight entertainment options. It is a numerical variable, measured on a scale from 0 to 5, where higher values indicate greater satisfaction.</a:t>
            </a:r>
          </a:p>
          <a:p>
            <a:pPr marL="0" indent="0">
              <a:buNone/>
            </a:pPr>
            <a:r>
              <a:rPr lang="en-US" sz="1700" b="1" dirty="0"/>
              <a:t>Online support</a:t>
            </a:r>
            <a:r>
              <a:rPr lang="en-US" sz="1700" dirty="0"/>
              <a:t>: This column represents the customer's satisfaction with the online customer support. It is a numerical variable, measured on a scale from 0 to 5, where higher values indicate greater satisfaction.</a:t>
            </a:r>
          </a:p>
          <a:p>
            <a:pPr marL="0" indent="0">
              <a:buNone/>
            </a:pPr>
            <a:r>
              <a:rPr lang="en-US" sz="1700" b="1" dirty="0"/>
              <a:t>Ease of Online booking: </a:t>
            </a:r>
            <a:r>
              <a:rPr lang="en-US" sz="1700" dirty="0"/>
              <a:t>This column denotes the customer's satisfaction with the ease of online booking. It is a numerical variable, measured on a scale from 0 to 5, where higher values indicate greater satisfaction.</a:t>
            </a:r>
          </a:p>
          <a:p>
            <a:pPr marL="0" indent="0">
              <a:buNone/>
            </a:pPr>
            <a:r>
              <a:rPr lang="en-US" sz="1700" b="1" dirty="0"/>
              <a:t>On-board service: </a:t>
            </a:r>
            <a:r>
              <a:rPr lang="en-US" sz="1700" dirty="0"/>
              <a:t>This column represents the customer's satisfaction with the on-board service provided by the airline. It is a numerical variable, measured on a scale from 0 to 5, where higher values indicate greater satisfaction.</a:t>
            </a:r>
          </a:p>
          <a:p>
            <a:pPr marL="0" indent="0">
              <a:buNone/>
            </a:pPr>
            <a:r>
              <a:rPr lang="en-US" sz="1700" b="1" dirty="0"/>
              <a:t>Leg room service: </a:t>
            </a:r>
            <a:r>
              <a:rPr lang="en-US" sz="1700" dirty="0"/>
              <a:t>This column denotes the customer's satisfaction with the leg room provided during the flight. It is a numerical variable, measured on a scale from 0 to 5, where higher values indicate greater satisfaction.</a:t>
            </a:r>
          </a:p>
          <a:p>
            <a:pPr marL="0" indent="0">
              <a:buNone/>
            </a:pPr>
            <a:r>
              <a:rPr lang="en-US" sz="1700" b="1" dirty="0"/>
              <a:t>Baggage handling: </a:t>
            </a:r>
            <a:r>
              <a:rPr lang="en-US" sz="1700" dirty="0"/>
              <a:t>This column represents the customer's satisfaction with the airline's baggage handling. It is a numerical variable, measured on a scale from 0 to 5, where higher values indicate greater satisfaction.</a:t>
            </a:r>
          </a:p>
          <a:p>
            <a:pPr marL="0" indent="0">
              <a:buNone/>
            </a:pPr>
            <a:endParaRPr lang="en-IN" sz="1700" dirty="0"/>
          </a:p>
        </p:txBody>
      </p:sp>
    </p:spTree>
    <p:extLst>
      <p:ext uri="{BB962C8B-B14F-4D97-AF65-F5344CB8AC3E}">
        <p14:creationId xmlns:p14="http://schemas.microsoft.com/office/powerpoint/2010/main" val="3831881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7" name="Content Placeholder 6">
            <a:extLst>
              <a:ext uri="{FF2B5EF4-FFF2-40B4-BE49-F238E27FC236}">
                <a16:creationId xmlns:a16="http://schemas.microsoft.com/office/drawing/2014/main" id="{6BD89E12-FD30-ABE7-10E2-E9ADEB08984A}"/>
              </a:ext>
            </a:extLst>
          </p:cNvPr>
          <p:cNvSpPr>
            <a:spLocks noGrp="1"/>
          </p:cNvSpPr>
          <p:nvPr>
            <p:ph idx="1"/>
          </p:nvPr>
        </p:nvSpPr>
        <p:spPr>
          <a:xfrm>
            <a:off x="609600" y="664029"/>
            <a:ext cx="10972800" cy="5508171"/>
          </a:xfrm>
        </p:spPr>
        <p:txBody>
          <a:bodyPr>
            <a:normAutofit/>
          </a:bodyPr>
          <a:lstStyle/>
          <a:p>
            <a:pPr marL="0" indent="0">
              <a:buNone/>
            </a:pPr>
            <a:r>
              <a:rPr lang="en-US" sz="2000" b="1" dirty="0"/>
              <a:t>Check-in service: </a:t>
            </a:r>
            <a:r>
              <a:rPr lang="en-US" sz="2000" dirty="0"/>
              <a:t>This column denotes the customer's satisfaction with the airline's check-in service. It is a numerical variable, measured on a scale from 0 to 5, where higher values indicate greater satisfaction.</a:t>
            </a:r>
          </a:p>
          <a:p>
            <a:pPr marL="0" indent="0">
              <a:buNone/>
            </a:pPr>
            <a:r>
              <a:rPr lang="en-US" sz="2000" b="1" dirty="0"/>
              <a:t>Cleanliness</a:t>
            </a:r>
            <a:r>
              <a:rPr lang="en-US" sz="2000" dirty="0"/>
              <a:t>: This column represents the customer's satisfaction with the cleanliness of the aircraft. It is a numerical variable, measured on a scale from 0 to 5, where higher values indicate greater satisfaction.</a:t>
            </a:r>
          </a:p>
          <a:p>
            <a:pPr marL="0" indent="0">
              <a:buNone/>
            </a:pPr>
            <a:r>
              <a:rPr lang="en-US" sz="2000" b="1" dirty="0"/>
              <a:t>Online boarding: </a:t>
            </a:r>
            <a:r>
              <a:rPr lang="en-US" sz="2000" dirty="0"/>
              <a:t>This column denotes the customer's satisfaction with the online boarding process. It is a numerical variable, measured on a scale from 0 to 5, where higher values indicate greater satisfaction.</a:t>
            </a:r>
          </a:p>
          <a:p>
            <a:pPr marL="0" indent="0">
              <a:buNone/>
            </a:pPr>
            <a:r>
              <a:rPr lang="en-US" sz="2000" b="1" dirty="0"/>
              <a:t>Departure Delay in Minutes</a:t>
            </a:r>
            <a:r>
              <a:rPr lang="en-US" sz="2000" dirty="0"/>
              <a:t>: This column represents the duration of the departure delay in minutes for each flight. It is a numerical variable.</a:t>
            </a:r>
          </a:p>
          <a:p>
            <a:pPr marL="0" indent="0">
              <a:buNone/>
            </a:pPr>
            <a:r>
              <a:rPr lang="en-US" sz="2000" b="1" dirty="0"/>
              <a:t>Arrival Delay in Minutes: </a:t>
            </a:r>
            <a:r>
              <a:rPr lang="en-US" sz="2000" dirty="0"/>
              <a:t>This column denotes the duration of the arrival delay in minutes for each flight. It is a numerical variable.</a:t>
            </a:r>
            <a:endParaRPr lang="en-IN" sz="2000" dirty="0"/>
          </a:p>
        </p:txBody>
      </p:sp>
    </p:spTree>
    <p:extLst>
      <p:ext uri="{BB962C8B-B14F-4D97-AF65-F5344CB8AC3E}">
        <p14:creationId xmlns:p14="http://schemas.microsoft.com/office/powerpoint/2010/main" val="3654552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6</a:t>
            </a:fld>
            <a:endParaRPr lang="en-US" dirty="0"/>
          </a:p>
        </p:txBody>
      </p:sp>
      <p:pic>
        <p:nvPicPr>
          <p:cNvPr id="9" name="Content Placeholder 8">
            <a:extLst>
              <a:ext uri="{FF2B5EF4-FFF2-40B4-BE49-F238E27FC236}">
                <a16:creationId xmlns:a16="http://schemas.microsoft.com/office/drawing/2014/main" id="{759F29F0-8259-0700-A4C7-CB4D466E933C}"/>
              </a:ext>
            </a:extLst>
          </p:cNvPr>
          <p:cNvPicPr>
            <a:picLocks noGrp="1" noChangeAspect="1"/>
          </p:cNvPicPr>
          <p:nvPr>
            <p:ph idx="1"/>
          </p:nvPr>
        </p:nvPicPr>
        <p:blipFill rotWithShape="1">
          <a:blip r:embed="rId2"/>
          <a:srcRect l="22439" t="41573" r="25119" b="42921"/>
          <a:stretch/>
        </p:blipFill>
        <p:spPr>
          <a:xfrm>
            <a:off x="1284509" y="1480455"/>
            <a:ext cx="7290781" cy="1224000"/>
          </a:xfrm>
        </p:spPr>
      </p:pic>
      <p:sp>
        <p:nvSpPr>
          <p:cNvPr id="6" name="Title 5">
            <a:extLst>
              <a:ext uri="{FF2B5EF4-FFF2-40B4-BE49-F238E27FC236}">
                <a16:creationId xmlns:a16="http://schemas.microsoft.com/office/drawing/2014/main" id="{8242BA2A-EAEE-F008-1582-D969D74251A7}"/>
              </a:ext>
            </a:extLst>
          </p:cNvPr>
          <p:cNvSpPr>
            <a:spLocks noGrp="1"/>
          </p:cNvSpPr>
          <p:nvPr>
            <p:ph type="title"/>
          </p:nvPr>
        </p:nvSpPr>
        <p:spPr>
          <a:xfrm>
            <a:off x="511629" y="274320"/>
            <a:ext cx="7815943" cy="1325880"/>
          </a:xfrm>
        </p:spPr>
        <p:txBody>
          <a:bodyPr/>
          <a:lstStyle/>
          <a:p>
            <a:r>
              <a:rPr lang="en-IN" dirty="0"/>
              <a:t>Importing necessary modules:</a:t>
            </a:r>
          </a:p>
        </p:txBody>
      </p:sp>
      <p:sp>
        <p:nvSpPr>
          <p:cNvPr id="10" name="TextBox 9">
            <a:extLst>
              <a:ext uri="{FF2B5EF4-FFF2-40B4-BE49-F238E27FC236}">
                <a16:creationId xmlns:a16="http://schemas.microsoft.com/office/drawing/2014/main" id="{7BFF27A7-4AB7-9951-87A8-7A11DCFE5BBE}"/>
              </a:ext>
            </a:extLst>
          </p:cNvPr>
          <p:cNvSpPr txBox="1"/>
          <p:nvPr/>
        </p:nvSpPr>
        <p:spPr>
          <a:xfrm>
            <a:off x="1132114" y="3037114"/>
            <a:ext cx="10798627" cy="2554545"/>
          </a:xfrm>
          <a:prstGeom prst="rect">
            <a:avLst/>
          </a:prstGeom>
          <a:noFill/>
        </p:spPr>
        <p:txBody>
          <a:bodyPr wrap="square" rtlCol="0">
            <a:spAutoFit/>
          </a:bodyPr>
          <a:lstStyle/>
          <a:p>
            <a:r>
              <a:rPr lang="en-US" sz="2000" b="1" dirty="0"/>
              <a:t>Pandas </a:t>
            </a:r>
            <a:r>
              <a:rPr lang="en-US" sz="2000" dirty="0"/>
              <a:t>is a fast, powerful, flexible and easy to use open source data analysis and manipulation tool,</a:t>
            </a:r>
          </a:p>
          <a:p>
            <a:r>
              <a:rPr lang="en-US" sz="2000" dirty="0"/>
              <a:t>built on top of the Python programming language.</a:t>
            </a:r>
          </a:p>
          <a:p>
            <a:r>
              <a:rPr lang="en-US" sz="2000" b="1" dirty="0"/>
              <a:t>NumPy</a:t>
            </a:r>
            <a:r>
              <a:rPr lang="en-US" sz="2000" dirty="0"/>
              <a:t> is a library for the Python programming language, adding support for large, multi-dimensional arrays and matrices, along with a large collection of high-level mathematical functions to operate on these arrays.</a:t>
            </a:r>
          </a:p>
          <a:p>
            <a:r>
              <a:rPr lang="en-US" sz="2000" b="1" dirty="0"/>
              <a:t>Matplotlib</a:t>
            </a:r>
            <a:r>
              <a:rPr lang="en-US" sz="2000" dirty="0"/>
              <a:t> is a plotting library for the Python programming language and its numerical mathematics extension NumPy. </a:t>
            </a:r>
          </a:p>
          <a:p>
            <a:r>
              <a:rPr lang="en-US" sz="2000" b="1" dirty="0"/>
              <a:t>Seaborn</a:t>
            </a:r>
            <a:r>
              <a:rPr lang="en-US" sz="2000" dirty="0"/>
              <a:t> is a Python data visualization library based on matplotlib. It provides a high-level interface for drawing attractive and informative statistical graphics.</a:t>
            </a:r>
            <a:endParaRPr lang="en-IN" sz="2000" dirty="0"/>
          </a:p>
        </p:txBody>
      </p:sp>
    </p:spTree>
    <p:extLst>
      <p:ext uri="{BB962C8B-B14F-4D97-AF65-F5344CB8AC3E}">
        <p14:creationId xmlns:p14="http://schemas.microsoft.com/office/powerpoint/2010/main" val="767854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a:xfrm>
            <a:off x="838200" y="380999"/>
            <a:ext cx="4376057" cy="729344"/>
          </a:xfrm>
        </p:spPr>
        <p:txBody>
          <a:bodyPr/>
          <a:lstStyle/>
          <a:p>
            <a:r>
              <a:rPr lang="en-US" dirty="0"/>
              <a:t>Load the dataset:</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7</a:t>
            </a:fld>
            <a:endParaRPr lang="en-US" dirty="0"/>
          </a:p>
        </p:txBody>
      </p:sp>
      <p:pic>
        <p:nvPicPr>
          <p:cNvPr id="6" name="Content Placeholder 5">
            <a:extLst>
              <a:ext uri="{FF2B5EF4-FFF2-40B4-BE49-F238E27FC236}">
                <a16:creationId xmlns:a16="http://schemas.microsoft.com/office/drawing/2014/main" id="{8F8902F6-6851-250E-71DA-0C2FC2C94638}"/>
              </a:ext>
            </a:extLst>
          </p:cNvPr>
          <p:cNvPicPr>
            <a:picLocks noGrp="1" noChangeAspect="1"/>
          </p:cNvPicPr>
          <p:nvPr>
            <p:ph idx="1"/>
          </p:nvPr>
        </p:nvPicPr>
        <p:blipFill rotWithShape="1">
          <a:blip r:embed="rId2"/>
          <a:srcRect l="22184" t="26191"/>
          <a:stretch/>
        </p:blipFill>
        <p:spPr>
          <a:xfrm>
            <a:off x="1787598" y="1110343"/>
            <a:ext cx="8967488" cy="4191000"/>
          </a:xfrm>
        </p:spPr>
      </p:pic>
    </p:spTree>
    <p:extLst>
      <p:ext uri="{BB962C8B-B14F-4D97-AF65-F5344CB8AC3E}">
        <p14:creationId xmlns:p14="http://schemas.microsoft.com/office/powerpoint/2010/main" val="861168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a:xfrm>
            <a:off x="838200" y="380999"/>
            <a:ext cx="5377543" cy="805544"/>
          </a:xfrm>
        </p:spPr>
        <p:txBody>
          <a:bodyPr/>
          <a:lstStyle/>
          <a:p>
            <a:r>
              <a:rPr lang="en-US" dirty="0"/>
              <a:t>Data Exploration:</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6" name="Content Placeholder 5">
            <a:extLst>
              <a:ext uri="{FF2B5EF4-FFF2-40B4-BE49-F238E27FC236}">
                <a16:creationId xmlns:a16="http://schemas.microsoft.com/office/drawing/2014/main" id="{257F6437-2F6D-A4F0-8437-FA3A7FF9A5B3}"/>
              </a:ext>
            </a:extLst>
          </p:cNvPr>
          <p:cNvPicPr>
            <a:picLocks noGrp="1" noChangeAspect="1"/>
          </p:cNvPicPr>
          <p:nvPr>
            <p:ph idx="1"/>
          </p:nvPr>
        </p:nvPicPr>
        <p:blipFill rotWithShape="1">
          <a:blip r:embed="rId2"/>
          <a:srcRect l="21291" t="29048" b="14762"/>
          <a:stretch/>
        </p:blipFill>
        <p:spPr>
          <a:xfrm>
            <a:off x="1628154" y="1404257"/>
            <a:ext cx="8565577" cy="4049485"/>
          </a:xfrm>
        </p:spPr>
      </p:pic>
    </p:spTree>
    <p:extLst>
      <p:ext uri="{BB962C8B-B14F-4D97-AF65-F5344CB8AC3E}">
        <p14:creationId xmlns:p14="http://schemas.microsoft.com/office/powerpoint/2010/main" val="2907127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9</a:t>
            </a:fld>
            <a:endParaRPr lang="en-US" dirty="0"/>
          </a:p>
        </p:txBody>
      </p:sp>
      <p:pic>
        <p:nvPicPr>
          <p:cNvPr id="9" name="Content Placeholder 8">
            <a:extLst>
              <a:ext uri="{FF2B5EF4-FFF2-40B4-BE49-F238E27FC236}">
                <a16:creationId xmlns:a16="http://schemas.microsoft.com/office/drawing/2014/main" id="{28B6E041-E680-839C-8F1A-30568D3EDF2D}"/>
              </a:ext>
            </a:extLst>
          </p:cNvPr>
          <p:cNvPicPr>
            <a:picLocks noGrp="1" noChangeAspect="1"/>
          </p:cNvPicPr>
          <p:nvPr>
            <p:ph idx="1"/>
          </p:nvPr>
        </p:nvPicPr>
        <p:blipFill rotWithShape="1">
          <a:blip r:embed="rId2"/>
          <a:srcRect l="-4211" t="22620" r="4211" b="-715"/>
          <a:stretch/>
        </p:blipFill>
        <p:spPr>
          <a:xfrm>
            <a:off x="609775" y="685800"/>
            <a:ext cx="10285519" cy="4920343"/>
          </a:xfrm>
        </p:spPr>
      </p:pic>
    </p:spTree>
    <p:extLst>
      <p:ext uri="{BB962C8B-B14F-4D97-AF65-F5344CB8AC3E}">
        <p14:creationId xmlns:p14="http://schemas.microsoft.com/office/powerpoint/2010/main" val="1713169476"/>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{43DB6105-0C05-405A-8F2F-E5E5C0861F7D}tf56410444_win32</Template>
  <TotalTime>285</TotalTime>
  <Words>1418</Words>
  <Application>Microsoft Office PowerPoint</Application>
  <PresentationFormat>Widescreen</PresentationFormat>
  <Paragraphs>109</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Baskerville</vt:lpstr>
      <vt:lpstr>Baskerville Old Face</vt:lpstr>
      <vt:lpstr>Calibri</vt:lpstr>
      <vt:lpstr>Gill Sans Light</vt:lpstr>
      <vt:lpstr>Gill Sans Nova</vt:lpstr>
      <vt:lpstr>Gill Sans Nova Light</vt:lpstr>
      <vt:lpstr>Office Theme</vt:lpstr>
      <vt:lpstr>Airline Customer Satisfaction Analysis</vt:lpstr>
      <vt:lpstr>Introduction</vt:lpstr>
      <vt:lpstr>Overview of the dataset:</vt:lpstr>
      <vt:lpstr>PowerPoint Presentation</vt:lpstr>
      <vt:lpstr>PowerPoint Presentation</vt:lpstr>
      <vt:lpstr>Importing necessary modules:</vt:lpstr>
      <vt:lpstr>Load the dataset:</vt:lpstr>
      <vt:lpstr>Data Exploration:</vt:lpstr>
      <vt:lpstr>PowerPoint Presentation</vt:lpstr>
      <vt:lpstr>Changing the column names into right form :</vt:lpstr>
      <vt:lpstr>Checking for missing values: </vt:lpstr>
      <vt:lpstr>Deleting the missing value rows:</vt:lpstr>
      <vt:lpstr>Continuous columns:</vt:lpstr>
      <vt:lpstr>Creating heatmap for all continuous columns to find the correlation between them as, a result there is no much correlation between the columns</vt:lpstr>
      <vt:lpstr>Bar Plot:</vt:lpstr>
      <vt:lpstr>PowerPoint Presentation</vt:lpstr>
      <vt:lpstr>Count in Categorical variables:</vt:lpstr>
      <vt:lpstr>Customer age distribution:</vt:lpstr>
      <vt:lpstr>PowerPoint Presentation</vt:lpstr>
      <vt:lpstr>Rating to the online support:</vt:lpstr>
      <vt:lpstr>PowerPoint Presentation</vt:lpstr>
      <vt:lpstr>PowerPoint Presentation</vt:lpstr>
      <vt:lpstr>PowerPoint Presentation</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kanakaratnam kodi</dc:creator>
  <cp:lastModifiedBy>kanakaratnam kodi</cp:lastModifiedBy>
  <cp:revision>2</cp:revision>
  <dcterms:created xsi:type="dcterms:W3CDTF">2024-05-20T08:35:37Z</dcterms:created>
  <dcterms:modified xsi:type="dcterms:W3CDTF">2024-05-22T13:03:35Z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